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314" r:id="rId5"/>
    <p:sldId id="316" r:id="rId6"/>
    <p:sldId id="315" r:id="rId7"/>
    <p:sldId id="318" r:id="rId8"/>
    <p:sldId id="326" r:id="rId9"/>
    <p:sldId id="321" r:id="rId10"/>
    <p:sldId id="320" r:id="rId11"/>
    <p:sldId id="32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3DD4"/>
    <a:srgbClr val="E9E6DF"/>
    <a:srgbClr val="350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579129-7916-419D-ED9B-540E1469EE8C}" v="18" dt="2025-04-09T22:12:24.142"/>
    <p1510:client id="{70B80C19-4FB5-4F0D-12B2-EE04B0F003E0}" v="15" dt="2025-04-10T00:21:26.683"/>
    <p1510:client id="{718A0B20-60F8-AC23-085B-064D9896A63C}" v="107" dt="2025-04-09T05:06:31.114"/>
    <p1510:client id="{8C5FD331-E7A6-5A1A-AD21-6F6F5F546545}" v="62" dt="2025-04-09T19:51:06.419"/>
    <p1510:client id="{9B8D4CB5-3D33-6E8E-2A72-6F49D1937A3B}" v="284" dt="2025-04-09T04:59:36.347"/>
    <p1510:client id="{A7F56321-7A54-A0E5-660A-A801CEB2B650}" v="6" dt="2025-04-09T22:13:17.814"/>
    <p1510:client id="{B2F57E29-4F33-1BB9-037C-83E73EB95026}" v="1124" dt="2025-04-09T23:58:57.518"/>
    <p1510:client id="{EB2EEC64-8EF3-19E8-3668-DF572C4BDA08}" v="479" dt="2025-04-10T00:26:20.1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7E495-4CC8-EA8F-D3D3-D6F7AF75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505FF-C9DF-8A0A-5482-33064BF29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EEC871-44DE-013E-7D8B-323285962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19228-E29E-5E5B-1363-1784335B1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14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0727DC-FF98-2DC6-6190-A252FE556050}"/>
              </a:ext>
            </a:extLst>
          </p:cNvPr>
          <p:cNvSpPr txBox="1">
            <a:spLocks/>
          </p:cNvSpPr>
          <p:nvPr/>
        </p:nvSpPr>
        <p:spPr>
          <a:xfrm>
            <a:off x="328961" y="5565202"/>
            <a:ext cx="4494189" cy="1174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rgbClr val="933DD4"/>
                </a:solidFill>
              </a:rPr>
              <a:t>Juan </a:t>
            </a:r>
            <a:r>
              <a:rPr lang="en-US" sz="3000" err="1">
                <a:solidFill>
                  <a:srgbClr val="933DD4"/>
                </a:solidFill>
              </a:rPr>
              <a:t>jose</a:t>
            </a:r>
            <a:r>
              <a:rPr lang="en-US" sz="3000">
                <a:solidFill>
                  <a:srgbClr val="933DD4"/>
                </a:solidFill>
              </a:rPr>
              <a:t> </a:t>
            </a:r>
            <a:r>
              <a:rPr lang="en-US" sz="3000" err="1">
                <a:solidFill>
                  <a:srgbClr val="933DD4"/>
                </a:solidFill>
              </a:rPr>
              <a:t>nuñez</a:t>
            </a:r>
            <a:endParaRPr lang="en-US" sz="3000">
              <a:solidFill>
                <a:srgbClr val="35059E"/>
              </a:solidFill>
            </a:endParaRPr>
          </a:p>
        </p:txBody>
      </p:sp>
      <p:pic>
        <p:nvPicPr>
          <p:cNvPr id="6" name="Picture Placeholder 14" descr="A logo of a dog with a paw print&#10;&#10;AI-generated content may be incorrect.">
            <a:extLst>
              <a:ext uri="{FF2B5EF4-FFF2-40B4-BE49-F238E27FC236}">
                <a16:creationId xmlns:a16="http://schemas.microsoft.com/office/drawing/2014/main" id="{D2CA4CB0-26B8-6AEA-8617-045FAECE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241" t="8577" r="15933" b="-8577"/>
          <a:stretch/>
        </p:blipFill>
        <p:spPr>
          <a:xfrm>
            <a:off x="5415539" y="1494554"/>
            <a:ext cx="5255308" cy="5838608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109D4CA-6E42-D5D4-62C5-A6844F2543D5}"/>
              </a:ext>
            </a:extLst>
          </p:cNvPr>
          <p:cNvSpPr txBox="1">
            <a:spLocks/>
          </p:cNvSpPr>
          <p:nvPr/>
        </p:nvSpPr>
        <p:spPr>
          <a:xfrm>
            <a:off x="3242898" y="2938041"/>
            <a:ext cx="6245524" cy="3172095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eriod"/>
            </a:pPr>
            <a:r>
              <a:rPr lang="en-US" sz="2400" err="1">
                <a:solidFill>
                  <a:srgbClr val="E9E6DF"/>
                </a:solidFill>
              </a:rPr>
              <a:t>Contexto</a:t>
            </a:r>
            <a:endParaRPr lang="en-US" sz="2400">
              <a:solidFill>
                <a:srgbClr val="E9E6DF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2400" err="1">
                <a:solidFill>
                  <a:srgbClr val="E9E6DF"/>
                </a:solidFill>
              </a:rPr>
              <a:t>Requerimientos</a:t>
            </a:r>
            <a:r>
              <a:rPr lang="en-US" sz="2400">
                <a:solidFill>
                  <a:srgbClr val="E9E6DF"/>
                </a:solidFill>
              </a:rPr>
              <a:t> </a:t>
            </a:r>
            <a:r>
              <a:rPr lang="en-US" sz="2400" err="1">
                <a:solidFill>
                  <a:srgbClr val="E9E6DF"/>
                </a:solidFill>
              </a:rPr>
              <a:t>funcionales</a:t>
            </a:r>
            <a:endParaRPr lang="en-US" sz="2400">
              <a:solidFill>
                <a:srgbClr val="E9E6DF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2400" err="1">
                <a:solidFill>
                  <a:srgbClr val="E9E6DF"/>
                </a:solidFill>
              </a:rPr>
              <a:t>Requerimientos</a:t>
            </a:r>
            <a:r>
              <a:rPr lang="en-US" sz="2400">
                <a:solidFill>
                  <a:srgbClr val="E9E6DF"/>
                </a:solidFill>
              </a:rPr>
              <a:t> no </a:t>
            </a:r>
            <a:r>
              <a:rPr lang="en-US" sz="2400" err="1">
                <a:solidFill>
                  <a:srgbClr val="E9E6DF"/>
                </a:solidFill>
              </a:rPr>
              <a:t>funcionales</a:t>
            </a:r>
            <a:endParaRPr lang="en-US" sz="2400">
              <a:solidFill>
                <a:srgbClr val="E9E6DF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2400" err="1">
                <a:solidFill>
                  <a:srgbClr val="E9E6DF"/>
                </a:solidFill>
              </a:rPr>
              <a:t>Atributos</a:t>
            </a:r>
            <a:r>
              <a:rPr lang="en-US" sz="2400">
                <a:solidFill>
                  <a:srgbClr val="E9E6DF"/>
                </a:solidFill>
              </a:rPr>
              <a:t> de </a:t>
            </a:r>
            <a:r>
              <a:rPr lang="en-US" sz="2400" err="1">
                <a:solidFill>
                  <a:srgbClr val="E9E6DF"/>
                </a:solidFill>
              </a:rPr>
              <a:t>calidad</a:t>
            </a:r>
            <a:endParaRPr lang="en-US" sz="2400">
              <a:solidFill>
                <a:srgbClr val="E9E6DF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2400" err="1">
                <a:solidFill>
                  <a:srgbClr val="E9E6DF"/>
                </a:solidFill>
              </a:rPr>
              <a:t>Ponderacion</a:t>
            </a:r>
            <a:endParaRPr lang="en-US" sz="2400">
              <a:solidFill>
                <a:srgbClr val="E9E6DF"/>
              </a:solidFill>
            </a:endParaRPr>
          </a:p>
          <a:p>
            <a:endParaRPr lang="en-US" sz="1600"/>
          </a:p>
          <a:p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DAE6AE1-4AB8-592E-9437-8637882D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24" y="1217501"/>
            <a:ext cx="2493034" cy="10110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933DD4"/>
                </a:solidFill>
              </a:rPr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060" y="-173297"/>
            <a:ext cx="2493034" cy="1011018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933DD4"/>
                </a:solidFill>
              </a:rPr>
              <a:t>Contexto</a:t>
            </a:r>
            <a:r>
              <a:rPr lang="en-US">
                <a:solidFill>
                  <a:srgbClr val="933DD4"/>
                </a:solidFill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740" y="1421441"/>
            <a:ext cx="5827804" cy="51346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surge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como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una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propuesta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innovadora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busca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responder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proactivamente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al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cambio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actual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el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concepto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de familia,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caracterizado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por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un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incremento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la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tenencia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mascotas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y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una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creciente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preocupación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por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su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bienestar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.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Frente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los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desafíos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como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el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abandono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animales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la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ausencia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transparencia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la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compraventa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mascotas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y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ganado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y un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lugar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centralizado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para acceder a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productos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y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servicios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animales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especializados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se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plantea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esta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plataforma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digital integral,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apoyada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tecnologías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de machine learning. Con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esta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solución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se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pretende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fomentar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activamente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la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adopción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responsable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asegurar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la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trazabilidad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y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ética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el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comercio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animal, y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facilitar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el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acceso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eficiente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servicios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especializados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. De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este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modo,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Pawsitive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busca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contribuir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positivamente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al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bienestar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animal,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fortalecer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la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confianza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el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mercado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relacionado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con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mascotas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y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ganado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e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impulsar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el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desarrollo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económico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local del sector.</a:t>
            </a:r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 descr="A diagram of a dog and a gear&#10;&#10;AI-generated content may be incorrect.">
            <a:extLst>
              <a:ext uri="{FF2B5EF4-FFF2-40B4-BE49-F238E27FC236}">
                <a16:creationId xmlns:a16="http://schemas.microsoft.com/office/drawing/2014/main" id="{CC265546-60A5-772D-C436-6CFEA15E2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295" y="2676883"/>
            <a:ext cx="4444581" cy="18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48" y="5691"/>
            <a:ext cx="7014845" cy="827046"/>
          </a:xfrm>
        </p:spPr>
        <p:txBody>
          <a:bodyPr/>
          <a:lstStyle/>
          <a:p>
            <a:r>
              <a:rPr lang="en-US">
                <a:solidFill>
                  <a:srgbClr val="933DD4"/>
                </a:solidFill>
                <a:ea typeface="+mj-lt"/>
                <a:cs typeface="+mj-lt"/>
              </a:rPr>
              <a:t>REQUERIMIENTOS FUNCIONALES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588" y="2011363"/>
            <a:ext cx="8970166" cy="417013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>
              <a:cs typeface="Calibri" panose="020F0502020204030204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36AA95-A4BA-EFA7-6200-8511F4118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258055"/>
              </p:ext>
            </p:extLst>
          </p:nvPr>
        </p:nvGraphicFramePr>
        <p:xfrm>
          <a:off x="301925" y="833887"/>
          <a:ext cx="11574514" cy="53635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24952">
                  <a:extLst>
                    <a:ext uri="{9D8B030D-6E8A-4147-A177-3AD203B41FA5}">
                      <a16:colId xmlns:a16="http://schemas.microsoft.com/office/drawing/2014/main" val="4191262110"/>
                    </a:ext>
                  </a:extLst>
                </a:gridCol>
                <a:gridCol w="2889584">
                  <a:extLst>
                    <a:ext uri="{9D8B030D-6E8A-4147-A177-3AD203B41FA5}">
                      <a16:colId xmlns:a16="http://schemas.microsoft.com/office/drawing/2014/main" val="1962592995"/>
                    </a:ext>
                  </a:extLst>
                </a:gridCol>
                <a:gridCol w="5404184">
                  <a:extLst>
                    <a:ext uri="{9D8B030D-6E8A-4147-A177-3AD203B41FA5}">
                      <a16:colId xmlns:a16="http://schemas.microsoft.com/office/drawing/2014/main" val="1670873380"/>
                    </a:ext>
                  </a:extLst>
                </a:gridCol>
                <a:gridCol w="2155794">
                  <a:extLst>
                    <a:ext uri="{9D8B030D-6E8A-4147-A177-3AD203B41FA5}">
                      <a16:colId xmlns:a16="http://schemas.microsoft.com/office/drawing/2014/main" val="2005648804"/>
                    </a:ext>
                  </a:extLst>
                </a:gridCol>
              </a:tblGrid>
              <a:tr h="352926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ID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Descripción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Detalle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Interesados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311329"/>
                  </a:ext>
                </a:extLst>
              </a:tr>
              <a:tr h="948489">
                <a:tc>
                  <a:txBody>
                    <a:bodyPr/>
                    <a:lstStyle/>
                    <a:p>
                      <a:r>
                        <a:rPr lang="en-US" b="1"/>
                        <a:t>RF-01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Login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El </a:t>
                      </a:r>
                      <a:r>
                        <a:rPr lang="en-US" err="1"/>
                        <a:t>sistema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permitir</a:t>
                      </a:r>
                      <a:r>
                        <a:rPr lang="en-US"/>
                        <a:t> la </a:t>
                      </a:r>
                      <a:r>
                        <a:rPr lang="en-US" err="1"/>
                        <a:t>autenticación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mediante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usuario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correo</a:t>
                      </a:r>
                      <a:r>
                        <a:rPr lang="en-US"/>
                        <a:t>) y </a:t>
                      </a:r>
                      <a:r>
                        <a:rPr lang="en-US" err="1"/>
                        <a:t>contraseña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desde</a:t>
                      </a:r>
                      <a:r>
                        <a:rPr lang="en-US"/>
                        <a:t> la </a:t>
                      </a:r>
                      <a:r>
                        <a:rPr lang="en-US" err="1"/>
                        <a:t>página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inicio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IT, QA, PM, Seguridad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736882"/>
                  </a:ext>
                </a:extLst>
              </a:tr>
              <a:tr h="1012329">
                <a:tc>
                  <a:txBody>
                    <a:bodyPr/>
                    <a:lstStyle/>
                    <a:p>
                      <a:r>
                        <a:rPr lang="en-US" b="1"/>
                        <a:t>RF-02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Registro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usuario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El </a:t>
                      </a:r>
                      <a:r>
                        <a:rPr lang="en-US" err="1"/>
                        <a:t>sistema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permitir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el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registro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nuevos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usuarios</a:t>
                      </a:r>
                      <a:r>
                        <a:rPr lang="en-US"/>
                        <a:t> con </a:t>
                      </a:r>
                      <a:r>
                        <a:rPr lang="en-US" err="1"/>
                        <a:t>validación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correo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electrónico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IT, QA, PM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36399"/>
                  </a:ext>
                </a:extLst>
              </a:tr>
              <a:tr h="1012329">
                <a:tc>
                  <a:txBody>
                    <a:bodyPr/>
                    <a:lstStyle/>
                    <a:p>
                      <a:r>
                        <a:rPr lang="en-US" b="1"/>
                        <a:t>RF-03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Buscar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animales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El </a:t>
                      </a:r>
                      <a:r>
                        <a:rPr lang="en-US" err="1"/>
                        <a:t>usuario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poder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buscar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animales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adopción</a:t>
                      </a:r>
                      <a:r>
                        <a:rPr lang="en-US"/>
                        <a:t> o </a:t>
                      </a:r>
                      <a:r>
                        <a:rPr lang="en-US" err="1"/>
                        <a:t>venta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usando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filtros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por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especie</a:t>
                      </a:r>
                      <a:r>
                        <a:rPr lang="en-US"/>
                        <a:t>, raza, </a:t>
                      </a:r>
                      <a:r>
                        <a:rPr lang="en-US" err="1"/>
                        <a:t>edad</a:t>
                      </a:r>
                      <a:r>
                        <a:rPr lang="en-US"/>
                        <a:t>, etc.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Usuarios</a:t>
                      </a:r>
                      <a:r>
                        <a:rPr lang="en-US"/>
                        <a:t>, PM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44654"/>
                  </a:ext>
                </a:extLst>
              </a:tr>
              <a:tr h="1012329">
                <a:tc>
                  <a:txBody>
                    <a:bodyPr/>
                    <a:lstStyle/>
                    <a:p>
                      <a:r>
                        <a:rPr lang="en-US" b="1"/>
                        <a:t>RF-04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Solicitud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adopción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Los </a:t>
                      </a:r>
                      <a:r>
                        <a:rPr lang="en-US" err="1"/>
                        <a:t>usuarios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poder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enviar</a:t>
                      </a:r>
                      <a:r>
                        <a:rPr lang="en-US"/>
                        <a:t> solicitudes de </a:t>
                      </a:r>
                      <a:r>
                        <a:rPr lang="en-US" err="1"/>
                        <a:t>adopción</a:t>
                      </a:r>
                      <a:r>
                        <a:rPr lang="en-US"/>
                        <a:t> a </a:t>
                      </a:r>
                      <a:r>
                        <a:rPr lang="en-US" err="1"/>
                        <a:t>fundaciones</a:t>
                      </a:r>
                      <a:r>
                        <a:rPr lang="en-US"/>
                        <a:t> o </a:t>
                      </a:r>
                      <a:r>
                        <a:rPr lang="en-US" err="1"/>
                        <a:t>particulares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registrados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Usuarios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Fundaciones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221303"/>
                  </a:ext>
                </a:extLst>
              </a:tr>
              <a:tr h="1012329">
                <a:tc>
                  <a:txBody>
                    <a:bodyPr/>
                    <a:lstStyle/>
                    <a:p>
                      <a:r>
                        <a:rPr lang="en-US" b="1"/>
                        <a:t>RF-05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Publicar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animales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Adopptivos o </a:t>
                      </a:r>
                      <a:r>
                        <a:rPr lang="en-US" err="1"/>
                        <a:t>vendedores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podrán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publicar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animales</a:t>
                      </a:r>
                      <a:r>
                        <a:rPr lang="en-US"/>
                        <a:t> con </a:t>
                      </a:r>
                      <a:r>
                        <a:rPr lang="en-US" err="1"/>
                        <a:t>fotos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descripción</a:t>
                      </a:r>
                      <a:r>
                        <a:rPr lang="en-US"/>
                        <a:t> y </a:t>
                      </a:r>
                      <a:r>
                        <a:rPr lang="en-US" err="1"/>
                        <a:t>documentación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adjunta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Adoptivos, </a:t>
                      </a:r>
                      <a:r>
                        <a:rPr lang="en-US" err="1"/>
                        <a:t>Criadores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859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DBB2F-61B6-6690-04E2-D45F5824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BAF6-BC45-8A70-6DEF-35565D2F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16" y="508899"/>
            <a:ext cx="7014845" cy="827046"/>
          </a:xfrm>
        </p:spPr>
        <p:txBody>
          <a:bodyPr/>
          <a:lstStyle/>
          <a:p>
            <a:r>
              <a:rPr lang="en-US">
                <a:solidFill>
                  <a:srgbClr val="933DD4"/>
                </a:solidFill>
                <a:ea typeface="+mj-lt"/>
                <a:cs typeface="+mj-lt"/>
              </a:rPr>
              <a:t>REQUERIMIENTOS FUNCIONALES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189CC74-64D0-4610-03E6-98A1EC3A3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724397"/>
              </p:ext>
            </p:extLst>
          </p:nvPr>
        </p:nvGraphicFramePr>
        <p:xfrm>
          <a:off x="747623" y="1337095"/>
          <a:ext cx="1104553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0836">
                  <a:extLst>
                    <a:ext uri="{9D8B030D-6E8A-4147-A177-3AD203B41FA5}">
                      <a16:colId xmlns:a16="http://schemas.microsoft.com/office/drawing/2014/main" val="625831051"/>
                    </a:ext>
                  </a:extLst>
                </a:gridCol>
                <a:gridCol w="3731926">
                  <a:extLst>
                    <a:ext uri="{9D8B030D-6E8A-4147-A177-3AD203B41FA5}">
                      <a16:colId xmlns:a16="http://schemas.microsoft.com/office/drawing/2014/main" val="4144147615"/>
                    </a:ext>
                  </a:extLst>
                </a:gridCol>
                <a:gridCol w="4345403">
                  <a:extLst>
                    <a:ext uri="{9D8B030D-6E8A-4147-A177-3AD203B41FA5}">
                      <a16:colId xmlns:a16="http://schemas.microsoft.com/office/drawing/2014/main" val="2842666367"/>
                    </a:ext>
                  </a:extLst>
                </a:gridCol>
                <a:gridCol w="1887365">
                  <a:extLst>
                    <a:ext uri="{9D8B030D-6E8A-4147-A177-3AD203B41FA5}">
                      <a16:colId xmlns:a16="http://schemas.microsoft.com/office/drawing/2014/main" val="3202262458"/>
                    </a:ext>
                  </a:extLst>
                </a:gridCol>
              </a:tblGrid>
              <a:tr h="28583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ID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Descripción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Detalle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Interesados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3949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FFBC389-B39D-440A-F334-3EB4B11CC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50688"/>
              </p:ext>
            </p:extLst>
          </p:nvPr>
        </p:nvGraphicFramePr>
        <p:xfrm>
          <a:off x="747623" y="1712919"/>
          <a:ext cx="11045543" cy="38902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0836">
                  <a:extLst>
                    <a:ext uri="{9D8B030D-6E8A-4147-A177-3AD203B41FA5}">
                      <a16:colId xmlns:a16="http://schemas.microsoft.com/office/drawing/2014/main" val="674590733"/>
                    </a:ext>
                  </a:extLst>
                </a:gridCol>
                <a:gridCol w="3753990">
                  <a:extLst>
                    <a:ext uri="{9D8B030D-6E8A-4147-A177-3AD203B41FA5}">
                      <a16:colId xmlns:a16="http://schemas.microsoft.com/office/drawing/2014/main" val="2498319059"/>
                    </a:ext>
                  </a:extLst>
                </a:gridCol>
                <a:gridCol w="4305437">
                  <a:extLst>
                    <a:ext uri="{9D8B030D-6E8A-4147-A177-3AD203B41FA5}">
                      <a16:colId xmlns:a16="http://schemas.microsoft.com/office/drawing/2014/main" val="2743251609"/>
                    </a:ext>
                  </a:extLst>
                </a:gridCol>
                <a:gridCol w="1905280">
                  <a:extLst>
                    <a:ext uri="{9D8B030D-6E8A-4147-A177-3AD203B41FA5}">
                      <a16:colId xmlns:a16="http://schemas.microsoft.com/office/drawing/2014/main" val="3725926944"/>
                    </a:ext>
                  </a:extLst>
                </a:gridCol>
              </a:tblGrid>
              <a:tr h="1147010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RF-06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Chat </a:t>
                      </a:r>
                      <a:r>
                        <a:rPr lang="en-US" err="1"/>
                        <a:t>interno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El </a:t>
                      </a:r>
                      <a:r>
                        <a:rPr lang="en-US" err="1"/>
                        <a:t>sistema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permitir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comunicación</a:t>
                      </a:r>
                      <a:r>
                        <a:rPr lang="en-US"/>
                        <a:t> entre </a:t>
                      </a:r>
                      <a:r>
                        <a:rPr lang="en-US" err="1"/>
                        <a:t>usuarios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registrados</a:t>
                      </a:r>
                      <a:r>
                        <a:rPr lang="en-US"/>
                        <a:t> a </a:t>
                      </a:r>
                      <a:r>
                        <a:rPr lang="en-US" err="1"/>
                        <a:t>través</a:t>
                      </a:r>
                      <a:r>
                        <a:rPr lang="en-US"/>
                        <a:t> de un chat privado.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err="1"/>
                        <a:t>Usuarios</a:t>
                      </a:r>
                      <a:r>
                        <a:rPr lang="en-US"/>
                        <a:t>, QA, PM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214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RF-07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err="1"/>
                        <a:t>Catalogo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servicios</a:t>
                      </a:r>
                      <a:r>
                        <a:rPr lang="en-US"/>
                        <a:t>/</a:t>
                      </a:r>
                      <a:r>
                        <a:rPr lang="en-US" err="1"/>
                        <a:t>productos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El </a:t>
                      </a:r>
                      <a:r>
                        <a:rPr lang="en-US" err="1"/>
                        <a:t>sistema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mostrar</a:t>
                      </a:r>
                      <a:r>
                        <a:rPr lang="en-US"/>
                        <a:t> un </a:t>
                      </a:r>
                      <a:r>
                        <a:rPr lang="en-US" err="1"/>
                        <a:t>directorio</a:t>
                      </a:r>
                      <a:r>
                        <a:rPr lang="en-US"/>
                        <a:t> filtrable de </a:t>
                      </a:r>
                      <a:r>
                        <a:rPr lang="en-US" err="1"/>
                        <a:t>servicios</a:t>
                      </a:r>
                      <a:r>
                        <a:rPr lang="en-US"/>
                        <a:t> y productos de </a:t>
                      </a:r>
                      <a:r>
                        <a:rPr lang="en-US" err="1"/>
                        <a:t>cuidado</a:t>
                      </a:r>
                      <a:r>
                        <a:rPr lang="en-US"/>
                        <a:t> animal.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err="1"/>
                        <a:t>Usuarios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Aliados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249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RF-08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err="1"/>
                        <a:t>Carrito</a:t>
                      </a:r>
                      <a:r>
                        <a:rPr lang="en-US"/>
                        <a:t> y </a:t>
                      </a:r>
                      <a:r>
                        <a:rPr lang="en-US" err="1"/>
                        <a:t>pagos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El </a:t>
                      </a:r>
                      <a:r>
                        <a:rPr lang="en-US" err="1"/>
                        <a:t>sistema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permitir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agregar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productos</a:t>
                      </a:r>
                      <a:r>
                        <a:rPr lang="en-US"/>
                        <a:t>/</a:t>
                      </a:r>
                      <a:r>
                        <a:rPr lang="en-US" err="1"/>
                        <a:t>servicios</a:t>
                      </a:r>
                      <a:r>
                        <a:rPr lang="en-US"/>
                        <a:t> a un </a:t>
                      </a:r>
                      <a:r>
                        <a:rPr lang="en-US" err="1"/>
                        <a:t>carrito</a:t>
                      </a:r>
                      <a:r>
                        <a:rPr lang="en-US"/>
                        <a:t> y </a:t>
                      </a:r>
                      <a:r>
                        <a:rPr lang="en-US" err="1"/>
                        <a:t>pagar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por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medios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electrónicos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err="1"/>
                        <a:t>Usuarios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Finanzas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800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RF-09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IA para </a:t>
                      </a:r>
                      <a:r>
                        <a:rPr lang="en-US" err="1"/>
                        <a:t>adopción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El </a:t>
                      </a:r>
                      <a:r>
                        <a:rPr lang="en-US" err="1"/>
                        <a:t>sistema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sugerir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animales</a:t>
                      </a:r>
                      <a:r>
                        <a:rPr lang="en-US"/>
                        <a:t> compatibles con </a:t>
                      </a:r>
                      <a:r>
                        <a:rPr lang="en-US" err="1"/>
                        <a:t>el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perfil</a:t>
                      </a:r>
                      <a:r>
                        <a:rPr lang="en-US"/>
                        <a:t> del </a:t>
                      </a:r>
                      <a:r>
                        <a:rPr lang="en-US" err="1"/>
                        <a:t>usuario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mediante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inteligencia</a:t>
                      </a:r>
                      <a:r>
                        <a:rPr lang="en-US"/>
                        <a:t> artificial.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err="1"/>
                        <a:t>Usuarios</a:t>
                      </a:r>
                      <a:r>
                        <a:rPr lang="en-US"/>
                        <a:t>, PM, IA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217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25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13" y="-411252"/>
            <a:ext cx="10439401" cy="1617017"/>
          </a:xfrm>
        </p:spPr>
        <p:txBody>
          <a:bodyPr/>
          <a:lstStyle/>
          <a:p>
            <a:r>
              <a:rPr lang="en-US">
                <a:solidFill>
                  <a:srgbClr val="933DD4"/>
                </a:solidFill>
              </a:rPr>
              <a:t>REQUERIMIENTOS NO FUNCIONALES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C575FBC-F052-865A-5610-0E0677FFE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2788"/>
              </p:ext>
            </p:extLst>
          </p:nvPr>
        </p:nvGraphicFramePr>
        <p:xfrm>
          <a:off x="287547" y="603849"/>
          <a:ext cx="11624506" cy="62020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8489">
                  <a:extLst>
                    <a:ext uri="{9D8B030D-6E8A-4147-A177-3AD203B41FA5}">
                      <a16:colId xmlns:a16="http://schemas.microsoft.com/office/drawing/2014/main" val="3933985155"/>
                    </a:ext>
                  </a:extLst>
                </a:gridCol>
                <a:gridCol w="2316079">
                  <a:extLst>
                    <a:ext uri="{9D8B030D-6E8A-4147-A177-3AD203B41FA5}">
                      <a16:colId xmlns:a16="http://schemas.microsoft.com/office/drawing/2014/main" val="2700400778"/>
                    </a:ext>
                  </a:extLst>
                </a:gridCol>
                <a:gridCol w="4345403">
                  <a:extLst>
                    <a:ext uri="{9D8B030D-6E8A-4147-A177-3AD203B41FA5}">
                      <a16:colId xmlns:a16="http://schemas.microsoft.com/office/drawing/2014/main" val="2082748435"/>
                    </a:ext>
                  </a:extLst>
                </a:gridCol>
                <a:gridCol w="1786688">
                  <a:extLst>
                    <a:ext uri="{9D8B030D-6E8A-4147-A177-3AD203B41FA5}">
                      <a16:colId xmlns:a16="http://schemas.microsoft.com/office/drawing/2014/main" val="603233444"/>
                    </a:ext>
                  </a:extLst>
                </a:gridCol>
                <a:gridCol w="2227847">
                  <a:extLst>
                    <a:ext uri="{9D8B030D-6E8A-4147-A177-3AD203B41FA5}">
                      <a16:colId xmlns:a16="http://schemas.microsoft.com/office/drawing/2014/main" val="6903867"/>
                    </a:ext>
                  </a:extLst>
                </a:gridCol>
              </a:tblGrid>
              <a:tr h="335096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ID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Descripción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Detalle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Métrica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Interesados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18498"/>
                  </a:ext>
                </a:extLst>
              </a:tr>
              <a:tr h="837741">
                <a:tc>
                  <a:txBody>
                    <a:bodyPr/>
                    <a:lstStyle/>
                    <a:p>
                      <a:r>
                        <a:rPr lang="en-US" b="1"/>
                        <a:t>RNF-01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Tiempo de </a:t>
                      </a:r>
                      <a:r>
                        <a:rPr lang="en-US" err="1"/>
                        <a:t>respuesta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El </a:t>
                      </a:r>
                      <a:r>
                        <a:rPr lang="en-US" err="1"/>
                        <a:t>sistema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mostrar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nuevas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páginas</a:t>
                      </a:r>
                      <a:r>
                        <a:rPr lang="en-US"/>
                        <a:t> entre </a:t>
                      </a:r>
                      <a:r>
                        <a:rPr lang="en-US" b="1"/>
                        <a:t>3 a 5 </a:t>
                      </a:r>
                      <a:r>
                        <a:rPr lang="en-US" b="1" err="1"/>
                        <a:t>segundos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tras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hacer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clic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en</a:t>
                      </a:r>
                      <a:r>
                        <a:rPr lang="en-US"/>
                        <a:t> un enlace.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 – 5 </a:t>
                      </a:r>
                      <a:r>
                        <a:rPr lang="en-US" err="1"/>
                        <a:t>segundos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IT, QA, PM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291114"/>
                  </a:ext>
                </a:extLst>
              </a:tr>
              <a:tr h="586417">
                <a:tc>
                  <a:txBody>
                    <a:bodyPr/>
                    <a:lstStyle/>
                    <a:p>
                      <a:r>
                        <a:rPr lang="en-US" b="1"/>
                        <a:t>RNF-02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Disponibilidad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El </a:t>
                      </a:r>
                      <a:r>
                        <a:rPr lang="en-US" err="1"/>
                        <a:t>sistema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estar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operativo</a:t>
                      </a:r>
                      <a:r>
                        <a:rPr lang="en-US"/>
                        <a:t> y </a:t>
                      </a:r>
                      <a:r>
                        <a:rPr lang="en-US" err="1"/>
                        <a:t>accesible</a:t>
                      </a:r>
                      <a:r>
                        <a:rPr lang="en-US"/>
                        <a:t> la mayor </a:t>
                      </a:r>
                      <a:r>
                        <a:rPr lang="en-US" err="1"/>
                        <a:t>parte</a:t>
                      </a:r>
                      <a:r>
                        <a:rPr lang="en-US"/>
                        <a:t> del </a:t>
                      </a:r>
                      <a:r>
                        <a:rPr lang="en-US" err="1"/>
                        <a:t>tiempo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≥ 99.9% uptime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IT, PM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000274"/>
                  </a:ext>
                </a:extLst>
              </a:tr>
              <a:tr h="837741">
                <a:tc>
                  <a:txBody>
                    <a:bodyPr/>
                    <a:lstStyle/>
                    <a:p>
                      <a:r>
                        <a:rPr lang="en-US" b="1"/>
                        <a:t>RNF-03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Seguridad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Toda la </a:t>
                      </a:r>
                      <a:r>
                        <a:rPr lang="en-US" err="1"/>
                        <a:t>información</a:t>
                      </a:r>
                      <a:r>
                        <a:rPr lang="en-US"/>
                        <a:t> sensible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ser </a:t>
                      </a:r>
                      <a:r>
                        <a:rPr lang="en-US" err="1"/>
                        <a:t>cifrada</a:t>
                      </a:r>
                      <a:r>
                        <a:rPr lang="en-US"/>
                        <a:t> y </a:t>
                      </a:r>
                      <a:r>
                        <a:rPr lang="en-US" err="1"/>
                        <a:t>protegida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según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normativas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nacionales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Cifrado</a:t>
                      </a:r>
                      <a:r>
                        <a:rPr lang="en-US"/>
                        <a:t> SSL/TLS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Seguridad, Legal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274001"/>
                  </a:ext>
                </a:extLst>
              </a:tr>
              <a:tr h="586417">
                <a:tc>
                  <a:txBody>
                    <a:bodyPr/>
                    <a:lstStyle/>
                    <a:p>
                      <a:r>
                        <a:rPr lang="en-US" b="1"/>
                        <a:t>RNF-04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Escalabilidad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La </a:t>
                      </a:r>
                      <a:r>
                        <a:rPr lang="en-US" err="1"/>
                        <a:t>arquitectura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permitir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crecimiento</a:t>
                      </a:r>
                      <a:r>
                        <a:rPr lang="en-US"/>
                        <a:t> sin </a:t>
                      </a:r>
                      <a:r>
                        <a:rPr lang="en-US" err="1"/>
                        <a:t>pérdida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rendimiento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Escalado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dinámico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IT, </a:t>
                      </a:r>
                      <a:r>
                        <a:rPr lang="en-US" err="1"/>
                        <a:t>Arquitectura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792683"/>
                  </a:ext>
                </a:extLst>
              </a:tr>
              <a:tr h="837741">
                <a:tc>
                  <a:txBody>
                    <a:bodyPr/>
                    <a:lstStyle/>
                    <a:p>
                      <a:r>
                        <a:rPr lang="en-US" b="1"/>
                        <a:t>RNF-05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Compatibilidad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El </a:t>
                      </a:r>
                      <a:r>
                        <a:rPr lang="en-US" err="1"/>
                        <a:t>sistema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funcionar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correctamente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navegadores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modernos</a:t>
                      </a:r>
                      <a:r>
                        <a:rPr lang="en-US"/>
                        <a:t> y </a:t>
                      </a:r>
                      <a:r>
                        <a:rPr lang="en-US" err="1"/>
                        <a:t>móviles</a:t>
                      </a:r>
                      <a:r>
                        <a:rPr lang="en-US"/>
                        <a:t> Android/iOS.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≥ 95% </a:t>
                      </a:r>
                      <a:r>
                        <a:rPr lang="en-US" err="1"/>
                        <a:t>cobertura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QA, UX/UI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951719"/>
                  </a:ext>
                </a:extLst>
              </a:tr>
              <a:tr h="586417">
                <a:tc>
                  <a:txBody>
                    <a:bodyPr/>
                    <a:lstStyle/>
                    <a:p>
                      <a:r>
                        <a:rPr lang="en-US" b="1"/>
                        <a:t>RNF-06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Usabilidad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La </a:t>
                      </a:r>
                      <a:r>
                        <a:rPr lang="en-US" err="1"/>
                        <a:t>interfaz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ser </a:t>
                      </a:r>
                      <a:r>
                        <a:rPr lang="en-US" err="1"/>
                        <a:t>clara</a:t>
                      </a:r>
                      <a:r>
                        <a:rPr lang="en-US"/>
                        <a:t> y </a:t>
                      </a:r>
                      <a:r>
                        <a:rPr lang="en-US" err="1"/>
                        <a:t>fácil</a:t>
                      </a:r>
                      <a:r>
                        <a:rPr lang="en-US"/>
                        <a:t> de usar para </a:t>
                      </a:r>
                      <a:r>
                        <a:rPr lang="en-US" err="1"/>
                        <a:t>todo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tipo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usuario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Evaluación</a:t>
                      </a:r>
                      <a:r>
                        <a:rPr lang="en-US"/>
                        <a:t> UX (80/100)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UX/UI, QA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49485"/>
                  </a:ext>
                </a:extLst>
              </a:tr>
              <a:tr h="1172835">
                <a:tc>
                  <a:txBody>
                    <a:bodyPr/>
                    <a:lstStyle/>
                    <a:p>
                      <a:r>
                        <a:rPr lang="en-US" b="1"/>
                        <a:t>RNF-07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Mantenibilidad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El </a:t>
                      </a:r>
                      <a:r>
                        <a:rPr lang="en-US" err="1"/>
                        <a:t>sistema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debe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tener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código</a:t>
                      </a:r>
                      <a:r>
                        <a:rPr lang="en-US"/>
                        <a:t> modular y </a:t>
                      </a:r>
                      <a:r>
                        <a:rPr lang="en-US" err="1"/>
                        <a:t>documentado</a:t>
                      </a:r>
                      <a:r>
                        <a:rPr lang="en-US"/>
                        <a:t> para </a:t>
                      </a:r>
                      <a:r>
                        <a:rPr lang="en-US" err="1"/>
                        <a:t>facilitar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futuras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mejoras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Documentación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completa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Devs, QA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094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err="1">
                <a:solidFill>
                  <a:srgbClr val="933DD4"/>
                </a:solidFill>
              </a:rPr>
              <a:t>Atributos</a:t>
            </a:r>
            <a:r>
              <a:rPr lang="en-US">
                <a:solidFill>
                  <a:srgbClr val="933DD4"/>
                </a:solidFill>
              </a:rPr>
              <a:t> de </a:t>
            </a:r>
            <a:r>
              <a:rPr lang="en-US" err="1">
                <a:solidFill>
                  <a:srgbClr val="933DD4"/>
                </a:solidFill>
              </a:rPr>
              <a:t>calidad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B1451D-26CE-9BC8-830A-DC32C669C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723854"/>
              </p:ext>
            </p:extLst>
          </p:nvPr>
        </p:nvGraphicFramePr>
        <p:xfrm>
          <a:off x="201282" y="1495244"/>
          <a:ext cx="11614456" cy="474392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9510">
                  <a:extLst>
                    <a:ext uri="{9D8B030D-6E8A-4147-A177-3AD203B41FA5}">
                      <a16:colId xmlns:a16="http://schemas.microsoft.com/office/drawing/2014/main" val="3914518454"/>
                    </a:ext>
                  </a:extLst>
                </a:gridCol>
                <a:gridCol w="1321776">
                  <a:extLst>
                    <a:ext uri="{9D8B030D-6E8A-4147-A177-3AD203B41FA5}">
                      <a16:colId xmlns:a16="http://schemas.microsoft.com/office/drawing/2014/main" val="1693530548"/>
                    </a:ext>
                  </a:extLst>
                </a:gridCol>
                <a:gridCol w="1243517">
                  <a:extLst>
                    <a:ext uri="{9D8B030D-6E8A-4147-A177-3AD203B41FA5}">
                      <a16:colId xmlns:a16="http://schemas.microsoft.com/office/drawing/2014/main" val="301464150"/>
                    </a:ext>
                  </a:extLst>
                </a:gridCol>
                <a:gridCol w="1008872">
                  <a:extLst>
                    <a:ext uri="{9D8B030D-6E8A-4147-A177-3AD203B41FA5}">
                      <a16:colId xmlns:a16="http://schemas.microsoft.com/office/drawing/2014/main" val="389712532"/>
                    </a:ext>
                  </a:extLst>
                </a:gridCol>
                <a:gridCol w="1404991">
                  <a:extLst>
                    <a:ext uri="{9D8B030D-6E8A-4147-A177-3AD203B41FA5}">
                      <a16:colId xmlns:a16="http://schemas.microsoft.com/office/drawing/2014/main" val="3468713229"/>
                    </a:ext>
                  </a:extLst>
                </a:gridCol>
                <a:gridCol w="1021242">
                  <a:extLst>
                    <a:ext uri="{9D8B030D-6E8A-4147-A177-3AD203B41FA5}">
                      <a16:colId xmlns:a16="http://schemas.microsoft.com/office/drawing/2014/main" val="3900671183"/>
                    </a:ext>
                  </a:extLst>
                </a:gridCol>
                <a:gridCol w="1277805">
                  <a:extLst>
                    <a:ext uri="{9D8B030D-6E8A-4147-A177-3AD203B41FA5}">
                      <a16:colId xmlns:a16="http://schemas.microsoft.com/office/drawing/2014/main" val="2203969963"/>
                    </a:ext>
                  </a:extLst>
                </a:gridCol>
                <a:gridCol w="1504076">
                  <a:extLst>
                    <a:ext uri="{9D8B030D-6E8A-4147-A177-3AD203B41FA5}">
                      <a16:colId xmlns:a16="http://schemas.microsoft.com/office/drawing/2014/main" val="117566466"/>
                    </a:ext>
                  </a:extLst>
                </a:gridCol>
                <a:gridCol w="1622667">
                  <a:extLst>
                    <a:ext uri="{9D8B030D-6E8A-4147-A177-3AD203B41FA5}">
                      <a16:colId xmlns:a16="http://schemas.microsoft.com/office/drawing/2014/main" val="2102313112"/>
                    </a:ext>
                  </a:extLst>
                </a:gridCol>
              </a:tblGrid>
              <a:tr h="5692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effectLst/>
                          <a:latin typeface="Aptos Narrow"/>
                        </a:rPr>
                        <a:t>Stakeholder</a:t>
                      </a:r>
                      <a:endParaRPr lang="en-US" sz="1600" b="1" err="1">
                        <a:effectLst/>
                        <a:latin typeface="Aptos Narrow"/>
                      </a:endParaRP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err="1">
                          <a:effectLst/>
                          <a:latin typeface="Aptos Narrow"/>
                        </a:rPr>
                        <a:t>Rendimiento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err="1">
                          <a:effectLst/>
                          <a:latin typeface="Aptos Narrow"/>
                        </a:rPr>
                        <a:t>Escalabilidad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effectLst/>
                          <a:latin typeface="Aptos Narrow"/>
                        </a:rPr>
                        <a:t>Seguridad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err="1">
                          <a:effectLst/>
                          <a:latin typeface="Aptos Narrow"/>
                        </a:rPr>
                        <a:t>Compatibilidad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err="1">
                          <a:effectLst/>
                          <a:latin typeface="Aptos Narrow"/>
                        </a:rPr>
                        <a:t>Usabilidad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err="1">
                          <a:effectLst/>
                          <a:latin typeface="Aptos Narrow"/>
                        </a:rPr>
                        <a:t>Disponibilidad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err="1">
                          <a:effectLst/>
                          <a:latin typeface="Aptos Narrow"/>
                        </a:rPr>
                        <a:t>Mantenibilidad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effectLst/>
                          <a:latin typeface="Aptos Narrow"/>
                        </a:rPr>
                        <a:t>Total Stakeholder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740992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fontAlgn="b"/>
                      <a:r>
                        <a:rPr lang="en-US" sz="1600" err="1">
                          <a:effectLst/>
                          <a:latin typeface="Aptos Narrow"/>
                        </a:rPr>
                        <a:t>Usuario</a:t>
                      </a:r>
                      <a:r>
                        <a:rPr lang="en-US" sz="1600">
                          <a:effectLst/>
                          <a:latin typeface="Aptos Narrow"/>
                        </a:rPr>
                        <a:t> Final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913952"/>
                  </a:ext>
                </a:extLst>
              </a:tr>
              <a:tr h="569272">
                <a:tc>
                  <a:txBody>
                    <a:bodyPr/>
                    <a:lstStyle/>
                    <a:p>
                      <a:pPr fontAlgn="b"/>
                      <a:r>
                        <a:rPr lang="en-US" sz="1600">
                          <a:effectLst/>
                          <a:latin typeface="Aptos Narrow"/>
                        </a:rPr>
                        <a:t>Fundación / </a:t>
                      </a:r>
                      <a:r>
                        <a:rPr lang="en-US" sz="1600" err="1">
                          <a:effectLst/>
                          <a:latin typeface="Aptos Narrow"/>
                        </a:rPr>
                        <a:t>Adoptivo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363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fontAlgn="b"/>
                      <a:r>
                        <a:rPr lang="en-US" sz="1600" err="1">
                          <a:effectLst/>
                          <a:latin typeface="Aptos Narrow"/>
                        </a:rPr>
                        <a:t>Desarrollador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897457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fontAlgn="b"/>
                      <a:r>
                        <a:rPr lang="en-US" sz="1600">
                          <a:effectLst/>
                          <a:latin typeface="Aptos Narrow"/>
                        </a:rPr>
                        <a:t>DevOps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25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564555"/>
                  </a:ext>
                </a:extLst>
              </a:tr>
              <a:tr h="569272">
                <a:tc>
                  <a:txBody>
                    <a:bodyPr/>
                    <a:lstStyle/>
                    <a:p>
                      <a:pPr fontAlgn="b"/>
                      <a:r>
                        <a:rPr lang="en-US" sz="1600" err="1">
                          <a:effectLst/>
                          <a:latin typeface="Aptos Narrow"/>
                        </a:rPr>
                        <a:t>Gerente</a:t>
                      </a:r>
                      <a:r>
                        <a:rPr lang="en-US" sz="1600">
                          <a:effectLst/>
                          <a:latin typeface="Aptos Narrow"/>
                        </a:rPr>
                        <a:t> de Producto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30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723732"/>
                  </a:ext>
                </a:extLst>
              </a:tr>
              <a:tr h="569272">
                <a:tc>
                  <a:txBody>
                    <a:bodyPr/>
                    <a:lstStyle/>
                    <a:p>
                      <a:pPr fontAlgn="b"/>
                      <a:r>
                        <a:rPr lang="en-US" sz="1600" err="1">
                          <a:effectLst/>
                          <a:latin typeface="Aptos Narrow"/>
                        </a:rPr>
                        <a:t>Especialista</a:t>
                      </a:r>
                      <a:r>
                        <a:rPr lang="en-US" sz="1600">
                          <a:effectLst/>
                          <a:latin typeface="Aptos Narrow"/>
                        </a:rPr>
                        <a:t> UX/UI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40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20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930487"/>
                  </a:ext>
                </a:extLst>
              </a:tr>
              <a:tr h="569272">
                <a:tc>
                  <a:txBody>
                    <a:bodyPr/>
                    <a:lstStyle/>
                    <a:p>
                      <a:pPr fontAlgn="b"/>
                      <a:r>
                        <a:rPr lang="en-US" sz="1600" err="1">
                          <a:effectLst/>
                          <a:latin typeface="Aptos Narrow"/>
                        </a:rPr>
                        <a:t>Analista</a:t>
                      </a:r>
                      <a:r>
                        <a:rPr lang="en-US" sz="1600">
                          <a:effectLst/>
                          <a:latin typeface="Aptos Narrow"/>
                        </a:rPr>
                        <a:t> de Datos / IA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40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  <a:latin typeface="Aptos Narrow"/>
                        </a:rPr>
                        <a:t>100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23229"/>
                  </a:ext>
                </a:extLst>
              </a:tr>
              <a:tr h="830188">
                <a:tc>
                  <a:txBody>
                    <a:bodyPr/>
                    <a:lstStyle/>
                    <a:p>
                      <a:pPr fontAlgn="b"/>
                      <a:r>
                        <a:rPr lang="en-US" sz="1600" b="1">
                          <a:effectLst/>
                          <a:latin typeface="Aptos Narrow"/>
                        </a:rPr>
                        <a:t>Total </a:t>
                      </a:r>
                      <a:r>
                        <a:rPr lang="en-US" sz="1600" b="1" err="1">
                          <a:effectLst/>
                          <a:latin typeface="Aptos Narrow"/>
                        </a:rPr>
                        <a:t>Atributo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>
                          <a:effectLst/>
                          <a:latin typeface="Aptos Narrow"/>
                        </a:rPr>
                        <a:t>15.71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>
                          <a:effectLst/>
                          <a:latin typeface="Aptos Narrow"/>
                        </a:rPr>
                        <a:t>9.28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>
                          <a:effectLst/>
                          <a:latin typeface="Aptos Narrow"/>
                        </a:rPr>
                        <a:t>12.85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>
                          <a:effectLst/>
                          <a:latin typeface="Aptos Narrow"/>
                        </a:rPr>
                        <a:t>9.28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>
                          <a:effectLst/>
                          <a:latin typeface="Aptos Narrow"/>
                        </a:rPr>
                        <a:t>17.14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>
                          <a:effectLst/>
                          <a:latin typeface="Aptos Narrow"/>
                        </a:rPr>
                        <a:t>15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>
                          <a:effectLst/>
                          <a:latin typeface="Aptos Narrow"/>
                        </a:rPr>
                        <a:t>20.71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>
                          <a:effectLst/>
                          <a:latin typeface="Aptos Narrow"/>
                        </a:rPr>
                        <a:t>100</a:t>
                      </a:r>
                    </a:p>
                  </a:txBody>
                  <a:tcPr marL="9525" marR="9525" marT="9525" anchor="b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041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-4995"/>
            <a:ext cx="10354052" cy="1209765"/>
          </a:xfrm>
        </p:spPr>
        <p:txBody>
          <a:bodyPr anchor="ctr">
            <a:normAutofit/>
          </a:bodyPr>
          <a:lstStyle/>
          <a:p>
            <a:r>
              <a:rPr lang="en-US"/>
              <a:t>PONDERACION DE REQUERIMIENTOS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5A430E-5501-7D09-D6E2-5C631DCEC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091523"/>
              </p:ext>
            </p:extLst>
          </p:nvPr>
        </p:nvGraphicFramePr>
        <p:xfrm>
          <a:off x="391583" y="793622"/>
          <a:ext cx="11179011" cy="56829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59242">
                  <a:extLst>
                    <a:ext uri="{9D8B030D-6E8A-4147-A177-3AD203B41FA5}">
                      <a16:colId xmlns:a16="http://schemas.microsoft.com/office/drawing/2014/main" val="4055140741"/>
                    </a:ext>
                  </a:extLst>
                </a:gridCol>
                <a:gridCol w="2967681">
                  <a:extLst>
                    <a:ext uri="{9D8B030D-6E8A-4147-A177-3AD203B41FA5}">
                      <a16:colId xmlns:a16="http://schemas.microsoft.com/office/drawing/2014/main" val="4279921470"/>
                    </a:ext>
                  </a:extLst>
                </a:gridCol>
                <a:gridCol w="1800991">
                  <a:extLst>
                    <a:ext uri="{9D8B030D-6E8A-4147-A177-3AD203B41FA5}">
                      <a16:colId xmlns:a16="http://schemas.microsoft.com/office/drawing/2014/main" val="1907745100"/>
                    </a:ext>
                  </a:extLst>
                </a:gridCol>
                <a:gridCol w="943636">
                  <a:extLst>
                    <a:ext uri="{9D8B030D-6E8A-4147-A177-3AD203B41FA5}">
                      <a16:colId xmlns:a16="http://schemas.microsoft.com/office/drawing/2014/main" val="1117386152"/>
                    </a:ext>
                  </a:extLst>
                </a:gridCol>
                <a:gridCol w="962797">
                  <a:extLst>
                    <a:ext uri="{9D8B030D-6E8A-4147-A177-3AD203B41FA5}">
                      <a16:colId xmlns:a16="http://schemas.microsoft.com/office/drawing/2014/main" val="543632301"/>
                    </a:ext>
                  </a:extLst>
                </a:gridCol>
                <a:gridCol w="1393222">
                  <a:extLst>
                    <a:ext uri="{9D8B030D-6E8A-4147-A177-3AD203B41FA5}">
                      <a16:colId xmlns:a16="http://schemas.microsoft.com/office/drawing/2014/main" val="627416959"/>
                    </a:ext>
                  </a:extLst>
                </a:gridCol>
                <a:gridCol w="1751442">
                  <a:extLst>
                    <a:ext uri="{9D8B030D-6E8A-4147-A177-3AD203B41FA5}">
                      <a16:colId xmlns:a16="http://schemas.microsoft.com/office/drawing/2014/main" val="2722366054"/>
                    </a:ext>
                  </a:extLst>
                </a:gridCol>
              </a:tblGrid>
              <a:tr h="4918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cap="none" spc="60" err="1">
                          <a:solidFill>
                            <a:schemeClr val="tx1"/>
                          </a:solidFill>
                        </a:rPr>
                        <a:t>Atributo</a:t>
                      </a:r>
                      <a:endParaRPr lang="en-US" sz="1400"/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60" err="1">
                          <a:solidFill>
                            <a:schemeClr val="tx1"/>
                          </a:solidFill>
                        </a:rPr>
                        <a:t>Descripción</a:t>
                      </a:r>
                      <a:endParaRPr lang="en-US" sz="1400" b="0" cap="none" spc="60">
                        <a:solidFill>
                          <a:schemeClr val="tx1"/>
                        </a:solidFill>
                      </a:endParaRP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60" err="1">
                          <a:solidFill>
                            <a:schemeClr val="tx1"/>
                          </a:solidFill>
                        </a:rPr>
                        <a:t>Métrica</a:t>
                      </a:r>
                      <a:endParaRPr lang="en-US" sz="1400" b="0" cap="none" spc="60">
                        <a:solidFill>
                          <a:schemeClr val="tx1"/>
                        </a:solidFill>
                      </a:endParaRP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6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60" err="1">
                          <a:solidFill>
                            <a:schemeClr val="tx1"/>
                          </a:solidFill>
                        </a:rPr>
                        <a:t>Dificultad</a:t>
                      </a:r>
                      <a:endParaRPr lang="en-US" sz="1400" b="0" cap="none" spc="60">
                        <a:solidFill>
                          <a:schemeClr val="tx1"/>
                        </a:solidFill>
                      </a:endParaRP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60">
                          <a:solidFill>
                            <a:schemeClr val="tx1"/>
                          </a:solidFill>
                        </a:rPr>
                        <a:t>Peso (</a:t>
                      </a:r>
                      <a:r>
                        <a:rPr lang="en-US" sz="1400" b="0" cap="none" spc="60" err="1">
                          <a:solidFill>
                            <a:schemeClr val="tx1"/>
                          </a:solidFill>
                        </a:rPr>
                        <a:t>Prioridad</a:t>
                      </a:r>
                      <a:r>
                        <a:rPr lang="en-US" sz="1400" b="0" cap="none" spc="60">
                          <a:solidFill>
                            <a:schemeClr val="tx1"/>
                          </a:solidFill>
                        </a:rPr>
                        <a:t> %)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60">
                          <a:solidFill>
                            <a:schemeClr val="tx1"/>
                          </a:solidFill>
                        </a:rPr>
                        <a:t>Valor = (Impacto + </a:t>
                      </a:r>
                      <a:r>
                        <a:rPr lang="en-US" sz="1400" b="0" cap="none" spc="60" err="1">
                          <a:solidFill>
                            <a:schemeClr val="tx1"/>
                          </a:solidFill>
                        </a:rPr>
                        <a:t>Dificultad</a:t>
                      </a:r>
                      <a:r>
                        <a:rPr lang="en-US" sz="1400" b="0" cap="none" spc="60">
                          <a:solidFill>
                            <a:schemeClr val="tx1"/>
                          </a:solidFill>
                        </a:rPr>
                        <a:t>) * Peso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753048"/>
                  </a:ext>
                </a:extLst>
              </a:tr>
              <a:tr h="611825"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Rendimiento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Velocidad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del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sistema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para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mostrar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información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clave (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ej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fichas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adopción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búsqueda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animales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).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Tiempo de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respuesta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&lt; 5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segundos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por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interacción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15.71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78.55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597686"/>
                  </a:ext>
                </a:extLst>
              </a:tr>
              <a:tr h="611825"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Escalabilidad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Capacidad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del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sistema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para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manejar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más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usuarios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animales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y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servicios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sin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degradación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≥ 100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usuarios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simultáneos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sin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degradación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9.28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37.12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17341"/>
                  </a:ext>
                </a:extLst>
              </a:tr>
              <a:tr h="443874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Seguridad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Protección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datos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sensibles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usuarios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validación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identidad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y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cumplimiento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legal.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Cifrado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SSL/TLS,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autenticación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segura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12.85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77.10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029522"/>
                  </a:ext>
                </a:extLst>
              </a:tr>
              <a:tr h="611825"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Compatibilidad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Funcionamiento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correcto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en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múltiples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dispositivos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navegadores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y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sistemas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operativos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Cobertura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≥ 95% de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dispositivos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y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navegadores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9.28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27.84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60022"/>
                  </a:ext>
                </a:extLst>
              </a:tr>
              <a:tr h="443874"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Usabilidad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Facilidad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uso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 la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interfaz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por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parte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adoptantes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fundaciones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y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proveedores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Evaluación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UX ≥ 80/100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en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encuestas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usuarios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17.14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68.56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387472"/>
                  </a:ext>
                </a:extLst>
              </a:tr>
              <a:tr h="443874"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Disponibilidad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Disponibilidad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del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sistema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la mayor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parte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del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tiempo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sin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interrupciones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≥ 99% de uptime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mensual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15.00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60.00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537770"/>
                  </a:ext>
                </a:extLst>
              </a:tr>
              <a:tr h="443874"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Mantenibilidad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Facilidad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mantenimiento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actualización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y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escalabilidad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futura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del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sistema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Código modular,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documentación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y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mantenibilidad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automatizada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20.71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103.55</a:t>
                      </a:r>
                    </a:p>
                  </a:txBody>
                  <a:tcPr marL="64640" marR="64640" marT="64640" marB="32320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203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8EFD9E-464D-4A64-8503-21EC026015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Custom</vt:lpstr>
      <vt:lpstr>PowerPoint Presentation</vt:lpstr>
      <vt:lpstr>Agenda</vt:lpstr>
      <vt:lpstr>Contexto </vt:lpstr>
      <vt:lpstr>REQUERIMIENTOS FUNCIONALES</vt:lpstr>
      <vt:lpstr>REQUERIMIENTOS FUNCIONALES</vt:lpstr>
      <vt:lpstr>REQUERIMIENTOS NO FUNCIONALES</vt:lpstr>
      <vt:lpstr>Atributos de calidad</vt:lpstr>
      <vt:lpstr>PONDERACION DE REQUERIMIENTOS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2025-04-09T04:15:31Z</dcterms:created>
  <dcterms:modified xsi:type="dcterms:W3CDTF">2025-04-12T00:00:49Z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